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9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90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482B1F-9540-451F-B092-0A9F19526BC7}" v="4" dt="2026-05-22T06:28:02.4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026" autoAdjust="0"/>
  </p:normalViewPr>
  <p:slideViewPr>
    <p:cSldViewPr snapToGrid="0">
      <p:cViewPr varScale="1">
        <p:scale>
          <a:sx n="83" d="100"/>
          <a:sy n="83" d="100"/>
        </p:scale>
        <p:origin x="30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理恵 渡會" userId="e6e110a75fa4eb35" providerId="LiveId" clId="{34F72035-40A2-44E6-A736-A7CDAE655F70}"/>
    <pc:docChg chg="modSld">
      <pc:chgData name="理恵 渡會" userId="e6e110a75fa4eb35" providerId="LiveId" clId="{34F72035-40A2-44E6-A736-A7CDAE655F70}" dt="2026-05-22T06:28:10.381" v="23" actId="20577"/>
      <pc:docMkLst>
        <pc:docMk/>
      </pc:docMkLst>
      <pc:sldChg chg="modSp mod">
        <pc:chgData name="理恵 渡會" userId="e6e110a75fa4eb35" providerId="LiveId" clId="{34F72035-40A2-44E6-A736-A7CDAE655F70}" dt="2026-05-22T06:28:10.381" v="23" actId="20577"/>
        <pc:sldMkLst>
          <pc:docMk/>
          <pc:sldMk cId="3219769494" sldId="259"/>
        </pc:sldMkLst>
        <pc:spChg chg="mod">
          <ac:chgData name="理恵 渡會" userId="e6e110a75fa4eb35" providerId="LiveId" clId="{34F72035-40A2-44E6-A736-A7CDAE655F70}" dt="2026-05-22T06:28:10.381" v="23" actId="20577"/>
          <ac:spMkLst>
            <pc:docMk/>
            <pc:sldMk cId="3219769494" sldId="259"/>
            <ac:spMk id="3" creationId="{9C2017AD-F6B3-F2A3-6198-BCDD4C47194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8056"/>
          </a:xfrm>
          <a:prstGeom prst="rect">
            <a:avLst/>
          </a:prstGeom>
        </p:spPr>
        <p:txBody>
          <a:bodyPr vert="horz" lIns="91412" tIns="45707" rIns="91412" bIns="4570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8056"/>
          </a:xfrm>
          <a:prstGeom prst="rect">
            <a:avLst/>
          </a:prstGeom>
        </p:spPr>
        <p:txBody>
          <a:bodyPr vert="horz" lIns="91412" tIns="45707" rIns="91412" bIns="45707" rtlCol="0"/>
          <a:lstStyle>
            <a:lvl1pPr algn="r">
              <a:defRPr sz="1200"/>
            </a:lvl1pPr>
          </a:lstStyle>
          <a:p>
            <a:fld id="{C1B4D0AD-19DD-449D-BBD2-7E7A2E806304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2" tIns="45707" rIns="91412" bIns="4570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12" tIns="45707" rIns="91412" bIns="4570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9428587"/>
            <a:ext cx="2945659" cy="498055"/>
          </a:xfrm>
          <a:prstGeom prst="rect">
            <a:avLst/>
          </a:prstGeom>
        </p:spPr>
        <p:txBody>
          <a:bodyPr vert="horz" lIns="91412" tIns="45707" rIns="91412" bIns="4570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6" y="9428587"/>
            <a:ext cx="2945659" cy="498055"/>
          </a:xfrm>
          <a:prstGeom prst="rect">
            <a:avLst/>
          </a:prstGeom>
        </p:spPr>
        <p:txBody>
          <a:bodyPr vert="horz" lIns="91412" tIns="45707" rIns="91412" bIns="45707" rtlCol="0" anchor="b"/>
          <a:lstStyle>
            <a:lvl1pPr algn="r">
              <a:defRPr sz="1200"/>
            </a:lvl1pPr>
          </a:lstStyle>
          <a:p>
            <a:fld id="{F7D4279B-723A-4033-9980-193D27BB0A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76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806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078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433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2076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7936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551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43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131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693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5976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6667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996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5FF35-3841-497E-885A-BF4131666632}" type="datetimeFigureOut">
              <a:rPr kumimoji="1" lang="ja-JP" altLang="en-US" smtClean="0"/>
              <a:t>2026/5/22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40065-E8B2-4CAC-81A4-0191D7F26A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458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>
            <a:extLst>
              <a:ext uri="{FF2B5EF4-FFF2-40B4-BE49-F238E27FC236}">
                <a16:creationId xmlns:a16="http://schemas.microsoft.com/office/drawing/2014/main" id="{CECF4EDF-024D-8C96-AEAD-70CAA94D329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70000"/>
          </a:blip>
          <a:stretch>
            <a:fillRect/>
          </a:stretch>
        </p:blipFill>
        <p:spPr>
          <a:xfrm>
            <a:off x="78248" y="1243001"/>
            <a:ext cx="2784695" cy="1741764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4EB816E-7B24-ADB4-9AD1-663ABB6A08FF}"/>
              </a:ext>
            </a:extLst>
          </p:cNvPr>
          <p:cNvSpPr/>
          <p:nvPr/>
        </p:nvSpPr>
        <p:spPr>
          <a:xfrm>
            <a:off x="81436" y="82830"/>
            <a:ext cx="6695129" cy="117732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DEA0229-B5CC-478E-64B8-FF43BC3B9078}"/>
              </a:ext>
            </a:extLst>
          </p:cNvPr>
          <p:cNvSpPr/>
          <p:nvPr/>
        </p:nvSpPr>
        <p:spPr>
          <a:xfrm>
            <a:off x="-115921" y="136350"/>
            <a:ext cx="5183017" cy="9756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フォローアップ研修</a:t>
            </a:r>
            <a:endParaRPr kumimoji="1" lang="en-US" altLang="ja-JP" sz="44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28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「リーダーへの道」修了生対象</a:t>
            </a:r>
            <a:endParaRPr kumimoji="1" lang="en-US" altLang="ja-JP" sz="2800" dirty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C2017AD-F6B3-F2A3-6198-BCDD4C47194E}"/>
              </a:ext>
            </a:extLst>
          </p:cNvPr>
          <p:cNvSpPr/>
          <p:nvPr/>
        </p:nvSpPr>
        <p:spPr>
          <a:xfrm>
            <a:off x="82667" y="3556511"/>
            <a:ext cx="3313676" cy="280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spcAft>
                <a:spcPts val="500"/>
              </a:spcAft>
            </a:pPr>
            <a:r>
              <a:rPr kumimoji="1" lang="en-US" altLang="ja-JP" sz="1600" b="1" dirty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研修概要</a:t>
            </a:r>
            <a:r>
              <a:rPr kumimoji="1" lang="en-US" altLang="ja-JP" sz="1600" b="1" dirty="0">
                <a:solidFill>
                  <a:schemeClr val="tx1"/>
                </a:solidFill>
                <a:latin typeface="+mn-ea"/>
              </a:rPr>
              <a:t>】</a:t>
            </a:r>
          </a:p>
          <a:p>
            <a:pPr>
              <a:spcAft>
                <a:spcPts val="500"/>
              </a:spcAft>
            </a:pP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日程：</a:t>
            </a:r>
            <a:r>
              <a:rPr kumimoji="1" lang="en-US" altLang="ja-JP" sz="1600" b="1" dirty="0">
                <a:solidFill>
                  <a:schemeClr val="tx1"/>
                </a:solidFill>
                <a:latin typeface="+mn-ea"/>
              </a:rPr>
              <a:t>2026</a:t>
            </a: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年</a:t>
            </a:r>
            <a:r>
              <a:rPr kumimoji="1" lang="en-US" altLang="ja-JP" sz="1600" b="1" dirty="0">
                <a:solidFill>
                  <a:schemeClr val="tx1"/>
                </a:solidFill>
                <a:latin typeface="+mn-ea"/>
              </a:rPr>
              <a:t>7</a:t>
            </a: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月</a:t>
            </a:r>
            <a:r>
              <a:rPr kumimoji="1" lang="en-US" altLang="ja-JP" sz="1600" b="1" dirty="0">
                <a:solidFill>
                  <a:schemeClr val="tx1"/>
                </a:solidFill>
                <a:latin typeface="+mn-ea"/>
              </a:rPr>
              <a:t>10</a:t>
            </a: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日</a:t>
            </a:r>
            <a:r>
              <a:rPr kumimoji="1" lang="en-US" altLang="ja-JP" sz="1600" b="1" dirty="0">
                <a:solidFill>
                  <a:schemeClr val="tx1"/>
                </a:solidFill>
                <a:latin typeface="+mn-ea"/>
              </a:rPr>
              <a:t>(</a:t>
            </a:r>
            <a:r>
              <a:rPr kumimoji="1" lang="ja-JP" altLang="en-US" sz="1600" b="1" dirty="0">
                <a:solidFill>
                  <a:schemeClr val="tx1"/>
                </a:solidFill>
                <a:latin typeface="+mn-ea"/>
              </a:rPr>
              <a:t>金</a:t>
            </a:r>
            <a:r>
              <a:rPr kumimoji="1" lang="en-US" altLang="ja-JP" sz="1600" b="1" dirty="0">
                <a:solidFill>
                  <a:schemeClr val="tx1"/>
                </a:solidFill>
                <a:latin typeface="+mn-ea"/>
              </a:rPr>
              <a:t>)</a:t>
            </a:r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時間：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13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：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00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～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17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：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00</a:t>
            </a:r>
          </a:p>
          <a:p>
            <a:pPr>
              <a:spcAft>
                <a:spcPts val="500"/>
              </a:spcAft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場所：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WEB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（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ZOOM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）</a:t>
            </a:r>
            <a:endParaRPr lang="en-US" altLang="ja-JP" sz="1600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対象：「リーダーへの道」修了生</a:t>
            </a:r>
            <a:endParaRPr lang="en-US" altLang="ja-JP" sz="700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✓</a:t>
            </a:r>
            <a:r>
              <a:rPr lang="ja-JP" altLang="en-US" sz="1200" b="1" dirty="0">
                <a:solidFill>
                  <a:srgbClr val="FF0000"/>
                </a:solidFill>
                <a:latin typeface="+mn-ea"/>
              </a:rPr>
              <a:t>カメラ・マイクを</a:t>
            </a:r>
            <a:r>
              <a:rPr lang="en-US" altLang="ja-JP" sz="1200" b="1" dirty="0">
                <a:solidFill>
                  <a:srgbClr val="FF0000"/>
                </a:solidFill>
                <a:latin typeface="+mn-ea"/>
              </a:rPr>
              <a:t>ON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にしてご参加ください。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✓個室での受講やイヤホンの利用など、</a:t>
            </a:r>
            <a:r>
              <a:rPr lang="ja-JP" altLang="en-US" sz="1200" b="1" dirty="0">
                <a:solidFill>
                  <a:srgbClr val="FF0000"/>
                </a:solidFill>
                <a:latin typeface="+mn-ea"/>
              </a:rPr>
              <a:t>発言</a:t>
            </a:r>
            <a:endParaRPr lang="en-US" altLang="ja-JP" sz="1200" b="1" dirty="0">
              <a:solidFill>
                <a:srgbClr val="FF0000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lang="ja-JP" altLang="en-US" sz="1200" b="1" dirty="0">
                <a:solidFill>
                  <a:srgbClr val="FF0000"/>
                </a:solidFill>
                <a:latin typeface="+mn-ea"/>
              </a:rPr>
              <a:t>　や視聴がしやすい環境でご受講ください。</a:t>
            </a:r>
            <a:endParaRPr lang="en-US" altLang="ja-JP" sz="1200" b="1" dirty="0">
              <a:solidFill>
                <a:srgbClr val="FF0000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✓受講時とは異なる講師が登壇する可能性が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500"/>
              </a:spcAft>
            </a:pP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ございます。予めご了承ください。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吹き出し: 円形 7">
            <a:extLst>
              <a:ext uri="{FF2B5EF4-FFF2-40B4-BE49-F238E27FC236}">
                <a16:creationId xmlns:a16="http://schemas.microsoft.com/office/drawing/2014/main" id="{361D2CC3-2986-D543-96B4-6D3863362DC2}"/>
              </a:ext>
            </a:extLst>
          </p:cNvPr>
          <p:cNvSpPr/>
          <p:nvPr/>
        </p:nvSpPr>
        <p:spPr>
          <a:xfrm>
            <a:off x="4909458" y="169919"/>
            <a:ext cx="1616323" cy="1017404"/>
          </a:xfrm>
          <a:prstGeom prst="wedgeEllipseCallout">
            <a:avLst>
              <a:gd name="adj1" fmla="val -56068"/>
              <a:gd name="adj2" fmla="val 3536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231EE73-3DDE-DC14-398E-31F85501189E}"/>
              </a:ext>
            </a:extLst>
          </p:cNvPr>
          <p:cNvSpPr/>
          <p:nvPr/>
        </p:nvSpPr>
        <p:spPr>
          <a:xfrm>
            <a:off x="4977391" y="336197"/>
            <a:ext cx="1480456" cy="48653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spcAft>
                <a:spcPts val="300"/>
              </a:spcAft>
            </a:pPr>
            <a:r>
              <a:rPr lang="ja-JP" altLang="en-US" sz="1100" b="1" dirty="0">
                <a:solidFill>
                  <a:schemeClr val="tx1"/>
                </a:solidFill>
                <a:latin typeface="+mn-ea"/>
              </a:rPr>
              <a:t>「リーダーへの道」</a:t>
            </a:r>
            <a:endParaRPr lang="en-US" altLang="ja-JP" sz="1100" b="1" dirty="0">
              <a:solidFill>
                <a:schemeClr val="tx1"/>
              </a:solidFill>
              <a:latin typeface="+mn-ea"/>
            </a:endParaRPr>
          </a:p>
          <a:p>
            <a:pPr algn="ctr">
              <a:spcAft>
                <a:spcPts val="300"/>
              </a:spcAft>
            </a:pPr>
            <a:r>
              <a:rPr lang="ja-JP" altLang="en-US" sz="1100" b="1" dirty="0">
                <a:solidFill>
                  <a:schemeClr val="tx1"/>
                </a:solidFill>
                <a:latin typeface="+mn-ea"/>
              </a:rPr>
              <a:t>受講生なら</a:t>
            </a:r>
            <a:br>
              <a:rPr lang="en-US" altLang="ja-JP" sz="11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1100" b="1" dirty="0">
                <a:solidFill>
                  <a:schemeClr val="tx1"/>
                </a:solidFill>
                <a:latin typeface="+mn-ea"/>
              </a:rPr>
              <a:t>何度でも参加可能</a:t>
            </a:r>
            <a:r>
              <a:rPr lang="en-US" altLang="ja-JP" sz="1100" b="1" dirty="0">
                <a:solidFill>
                  <a:schemeClr val="tx1"/>
                </a:solidFill>
                <a:latin typeface="+mn-ea"/>
              </a:rPr>
              <a:t>!!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7820984-7381-374D-2303-1A73738ECAA9}"/>
              </a:ext>
            </a:extLst>
          </p:cNvPr>
          <p:cNvSpPr/>
          <p:nvPr/>
        </p:nvSpPr>
        <p:spPr>
          <a:xfrm>
            <a:off x="1915335" y="1836716"/>
            <a:ext cx="5018867" cy="1604581"/>
          </a:xfrm>
          <a:prstGeom prst="rect">
            <a:avLst/>
          </a:prstGeom>
          <a:solidFill>
            <a:schemeClr val="bg1">
              <a:alpha val="53000"/>
            </a:schemeClr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</a:pPr>
            <a:r>
              <a:rPr lang="ja-JP" altLang="en-US" sz="2200" b="1" dirty="0">
                <a:solidFill>
                  <a:schemeClr val="tx1"/>
                </a:solidFill>
                <a:latin typeface="+mn-ea"/>
              </a:rPr>
              <a:t>あの時の熱意、継続できていますか？</a:t>
            </a:r>
            <a:endParaRPr lang="en-US" altLang="ja-JP" sz="2200" b="1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300"/>
              </a:spcAft>
            </a:pPr>
            <a:endParaRPr lang="en-US" altLang="ja-JP" sz="500" b="1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「リーダーへの道」修了時のやる気や決意、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月日が経てば日々の忙しさに追われ、気付けば継続出来ていない</a:t>
            </a:r>
            <a:r>
              <a:rPr lang="en-US" altLang="ja-JP" sz="1200" b="1" dirty="0">
                <a:solidFill>
                  <a:schemeClr val="tx1"/>
                </a:solidFill>
                <a:latin typeface="+mn-ea"/>
              </a:rPr>
              <a:t>…</a:t>
            </a:r>
          </a:p>
          <a:p>
            <a:pPr>
              <a:spcAft>
                <a:spcPts val="300"/>
              </a:spcAft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ということはありませんか？</a:t>
            </a:r>
            <a:endParaRPr lang="en-US" altLang="ja-JP" sz="1200" b="1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300"/>
              </a:spcAft>
            </a:pPr>
            <a:endParaRPr lang="en-US" altLang="ja-JP" sz="600" b="1" dirty="0">
              <a:solidFill>
                <a:schemeClr val="tx1"/>
              </a:solidFill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200" b="1" u="sng" dirty="0">
                <a:solidFill>
                  <a:srgbClr val="FF0000"/>
                </a:solidFill>
                <a:latin typeface="+mn-ea"/>
              </a:rPr>
              <a:t>研修後の行動を振り返り、進化・成長し続けるためのヒントを得る</a:t>
            </a:r>
            <a:r>
              <a:rPr lang="en-US" altLang="ja-JP" sz="1200" b="1" u="sng" dirty="0">
                <a:solidFill>
                  <a:srgbClr val="FF0000"/>
                </a:solidFill>
                <a:latin typeface="+mn-ea"/>
              </a:rPr>
              <a:t>!!</a:t>
            </a:r>
          </a:p>
          <a:p>
            <a:pPr>
              <a:spcAft>
                <a:spcPts val="300"/>
              </a:spcAft>
            </a:pPr>
            <a:r>
              <a:rPr lang="ja-JP" altLang="en-US" sz="1200" b="1" dirty="0">
                <a:solidFill>
                  <a:schemeClr val="tx1"/>
                </a:solidFill>
                <a:latin typeface="+mn-ea"/>
              </a:rPr>
              <a:t>そんな機会としてフォロー研修を開催します。ぜひご参加ください。</a:t>
            </a:r>
            <a:endParaRPr lang="en-US" altLang="ja-JP" sz="11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B630C890-5E84-FB49-D561-B18827410D90}"/>
              </a:ext>
            </a:extLst>
          </p:cNvPr>
          <p:cNvSpPr txBox="1"/>
          <p:nvPr/>
        </p:nvSpPr>
        <p:spPr>
          <a:xfrm>
            <a:off x="-2" y="8629785"/>
            <a:ext cx="6858002" cy="43858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ja-JP" altLang="en-US" sz="1200" b="1">
                <a:solidFill>
                  <a:schemeClr val="bg1"/>
                </a:solidFill>
                <a:latin typeface="+mn-ea"/>
              </a:rPr>
              <a:t>株式会社ヒューエイド</a:t>
            </a:r>
            <a:endParaRPr lang="en-US" altLang="ja-JP" sz="1200" b="1" dirty="0">
              <a:solidFill>
                <a:schemeClr val="bg1"/>
              </a:solidFill>
              <a:latin typeface="+mn-ea"/>
            </a:endParaRPr>
          </a:p>
          <a:p>
            <a:pPr algn="r"/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〒</a:t>
            </a:r>
            <a:r>
              <a:rPr lang="en-US" altLang="ja-JP" sz="1050" b="1" dirty="0">
                <a:solidFill>
                  <a:schemeClr val="bg1"/>
                </a:solidFill>
                <a:latin typeface="+mn-ea"/>
              </a:rPr>
              <a:t> 104-0061 </a:t>
            </a:r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　東京都中央区銀座</a:t>
            </a:r>
            <a:r>
              <a:rPr lang="en-US" altLang="ja-JP" sz="1050" b="1" dirty="0">
                <a:solidFill>
                  <a:schemeClr val="bg1"/>
                </a:solidFill>
                <a:latin typeface="+mn-ea"/>
              </a:rPr>
              <a:t>6-12-10     TEL</a:t>
            </a:r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：</a:t>
            </a:r>
            <a:r>
              <a:rPr lang="en-US" altLang="ja-JP" sz="1050" b="1" dirty="0">
                <a:solidFill>
                  <a:schemeClr val="bg1"/>
                </a:solidFill>
                <a:latin typeface="+mn-ea"/>
              </a:rPr>
              <a:t>03-5537-5877 </a:t>
            </a:r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en-US" altLang="ja-JP" sz="1050" b="1" dirty="0">
                <a:solidFill>
                  <a:schemeClr val="bg1"/>
                </a:solidFill>
                <a:latin typeface="+mn-ea"/>
              </a:rPr>
              <a:t>FAX</a:t>
            </a:r>
            <a:r>
              <a:rPr lang="ja-JP" altLang="en-US" sz="1050" b="1" dirty="0">
                <a:solidFill>
                  <a:schemeClr val="bg1"/>
                </a:solidFill>
                <a:latin typeface="+mn-ea"/>
              </a:rPr>
              <a:t>：</a:t>
            </a:r>
            <a:r>
              <a:rPr lang="en-US" altLang="ja-JP" sz="1050" b="1" dirty="0">
                <a:solidFill>
                  <a:schemeClr val="bg1"/>
                </a:solidFill>
                <a:latin typeface="+mn-ea"/>
              </a:rPr>
              <a:t>03-5537-5139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74B7FEA-C69C-9B81-302F-A37C227FD7F2}"/>
              </a:ext>
            </a:extLst>
          </p:cNvPr>
          <p:cNvSpPr txBox="1"/>
          <p:nvPr/>
        </p:nvSpPr>
        <p:spPr>
          <a:xfrm>
            <a:off x="3461659" y="3556511"/>
            <a:ext cx="3313675" cy="280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txBody>
          <a:bodyPr wrap="square" rtlCol="0" anchor="t">
            <a:spAutoFit/>
          </a:bodyPr>
          <a:lstStyle/>
          <a:p>
            <a:pPr>
              <a:spcAft>
                <a:spcPts val="300"/>
              </a:spcAft>
            </a:pPr>
            <a:r>
              <a:rPr kumimoji="1" lang="en-US" altLang="ja-JP" sz="1600" b="1" dirty="0"/>
              <a:t>【</a:t>
            </a:r>
            <a:r>
              <a:rPr kumimoji="1" lang="ja-JP" altLang="en-US" sz="1600" b="1" dirty="0"/>
              <a:t>プログラム内容</a:t>
            </a:r>
            <a:r>
              <a:rPr kumimoji="1" lang="en-US" altLang="ja-JP" sz="1600" b="1" dirty="0"/>
              <a:t>】</a:t>
            </a:r>
            <a:endParaRPr kumimoji="1" lang="en-US" altLang="ja-JP" sz="1400" b="1" dirty="0"/>
          </a:p>
          <a:p>
            <a:pPr>
              <a:spcAft>
                <a:spcPts val="300"/>
              </a:spcAft>
            </a:pPr>
            <a:r>
              <a:rPr kumimoji="1" lang="ja-JP" altLang="en-US" sz="1300" dirty="0"/>
              <a:t>◆研修のおさらい</a:t>
            </a:r>
            <a:endParaRPr kumimoji="1" lang="en-US" altLang="ja-JP" sz="1300" dirty="0"/>
          </a:p>
          <a:p>
            <a:pPr>
              <a:spcAft>
                <a:spcPts val="300"/>
              </a:spcAft>
            </a:pPr>
            <a:r>
              <a:rPr kumimoji="1" lang="ja-JP" altLang="en-US" sz="1300" dirty="0"/>
              <a:t>　 三大任務、礼儀、基礎能力</a:t>
            </a:r>
            <a:endParaRPr kumimoji="1" lang="en-US" altLang="ja-JP" sz="1300" dirty="0"/>
          </a:p>
          <a:p>
            <a:pPr>
              <a:spcAft>
                <a:spcPts val="300"/>
              </a:spcAft>
            </a:pPr>
            <a:r>
              <a:rPr kumimoji="1" lang="ja-JP" altLang="en-US" sz="1300" dirty="0"/>
              <a:t>　 リーダーのあるべき姿・仕事</a:t>
            </a:r>
            <a:r>
              <a:rPr kumimoji="1" lang="en-US" altLang="ja-JP" sz="1300" dirty="0"/>
              <a:t>10</a:t>
            </a:r>
            <a:r>
              <a:rPr kumimoji="1" lang="ja-JP" altLang="en-US" sz="1300" dirty="0"/>
              <a:t>則</a:t>
            </a:r>
            <a:endParaRPr kumimoji="1" lang="en-US" altLang="ja-JP" sz="1300" dirty="0"/>
          </a:p>
          <a:p>
            <a:pPr>
              <a:spcAft>
                <a:spcPts val="300"/>
              </a:spcAft>
            </a:pPr>
            <a:endParaRPr kumimoji="1" lang="en-US" altLang="ja-JP" sz="800" dirty="0"/>
          </a:p>
          <a:p>
            <a:r>
              <a:rPr kumimoji="1" lang="ja-JP" altLang="en-US" sz="1300" dirty="0"/>
              <a:t>◆研修後の成果、進捗</a:t>
            </a:r>
            <a:endParaRPr kumimoji="1" lang="en-US" altLang="ja-JP" sz="1300" dirty="0"/>
          </a:p>
          <a:p>
            <a:r>
              <a:rPr kumimoji="1" lang="ja-JP" altLang="en-US" sz="1300" dirty="0"/>
              <a:t>　振り返りとフィードバック</a:t>
            </a:r>
            <a:endParaRPr kumimoji="1" lang="en-US" altLang="ja-JP" sz="1300" dirty="0"/>
          </a:p>
          <a:p>
            <a:pPr>
              <a:spcAft>
                <a:spcPts val="300"/>
              </a:spcAft>
            </a:pPr>
            <a:endParaRPr kumimoji="1" lang="en-US" altLang="ja-JP" sz="800" dirty="0"/>
          </a:p>
          <a:p>
            <a:pPr>
              <a:spcAft>
                <a:spcPts val="300"/>
              </a:spcAft>
            </a:pPr>
            <a:r>
              <a:rPr kumimoji="1" lang="ja-JP" altLang="en-US" sz="1300" dirty="0"/>
              <a:t>◆ディベート</a:t>
            </a:r>
            <a:endParaRPr kumimoji="1" lang="en-US" altLang="ja-JP" sz="1300" dirty="0"/>
          </a:p>
          <a:p>
            <a:pPr>
              <a:spcAft>
                <a:spcPts val="300"/>
              </a:spcAft>
            </a:pPr>
            <a:endParaRPr kumimoji="1" lang="en-US" altLang="ja-JP" sz="800" dirty="0"/>
          </a:p>
          <a:p>
            <a:pPr>
              <a:spcAft>
                <a:spcPts val="300"/>
              </a:spcAft>
            </a:pPr>
            <a:r>
              <a:rPr kumimoji="1" lang="ja-JP" altLang="en-US" sz="1300" dirty="0"/>
              <a:t>◆目標の再設定</a:t>
            </a:r>
            <a:endParaRPr kumimoji="1" lang="en-US" altLang="ja-JP" sz="1300" dirty="0"/>
          </a:p>
          <a:p>
            <a:pPr>
              <a:spcAft>
                <a:spcPts val="300"/>
              </a:spcAft>
            </a:pPr>
            <a:endParaRPr kumimoji="1" lang="en-US" altLang="ja-JP" sz="800" dirty="0"/>
          </a:p>
          <a:p>
            <a:pPr>
              <a:spcAft>
                <a:spcPts val="300"/>
              </a:spcAft>
            </a:pPr>
            <a:r>
              <a:rPr kumimoji="1" lang="ja-JP" altLang="en-US" sz="1300" dirty="0"/>
              <a:t>◆まとめ</a:t>
            </a:r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9530D737-C962-B096-C8A9-A3A91704D5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219501"/>
              </p:ext>
            </p:extLst>
          </p:nvPr>
        </p:nvGraphicFramePr>
        <p:xfrm>
          <a:off x="152300" y="6548533"/>
          <a:ext cx="6575173" cy="194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7271">
                  <a:extLst>
                    <a:ext uri="{9D8B030D-6E8A-4147-A177-3AD203B41FA5}">
                      <a16:colId xmlns:a16="http://schemas.microsoft.com/office/drawing/2014/main" val="3085538067"/>
                    </a:ext>
                  </a:extLst>
                </a:gridCol>
                <a:gridCol w="2166258">
                  <a:extLst>
                    <a:ext uri="{9D8B030D-6E8A-4147-A177-3AD203B41FA5}">
                      <a16:colId xmlns:a16="http://schemas.microsoft.com/office/drawing/2014/main" val="2631767421"/>
                    </a:ext>
                  </a:extLst>
                </a:gridCol>
                <a:gridCol w="979714">
                  <a:extLst>
                    <a:ext uri="{9D8B030D-6E8A-4147-A177-3AD203B41FA5}">
                      <a16:colId xmlns:a16="http://schemas.microsoft.com/office/drawing/2014/main" val="1517839043"/>
                    </a:ext>
                  </a:extLst>
                </a:gridCol>
                <a:gridCol w="2111930">
                  <a:extLst>
                    <a:ext uri="{9D8B030D-6E8A-4147-A177-3AD203B41FA5}">
                      <a16:colId xmlns:a16="http://schemas.microsoft.com/office/drawing/2014/main" val="2984932554"/>
                    </a:ext>
                  </a:extLst>
                </a:gridCol>
              </a:tblGrid>
              <a:tr h="324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/>
                        <a:t>参加申込書</a:t>
                      </a:r>
                      <a:r>
                        <a:rPr kumimoji="1" lang="en-US" altLang="ja-JP" b="1" dirty="0"/>
                        <a:t>(FAX</a:t>
                      </a:r>
                      <a:r>
                        <a:rPr kumimoji="1" lang="ja-JP" altLang="en-US" b="1" dirty="0"/>
                        <a:t>：</a:t>
                      </a:r>
                      <a:r>
                        <a:rPr kumimoji="1" lang="en-US" altLang="ja-JP" b="1" dirty="0"/>
                        <a:t>03-5537-5139)</a:t>
                      </a:r>
                      <a:endParaRPr kumimoji="1" lang="ja-JP" altLang="en-US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52393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/>
                        <a:t>企業名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/>
                        <a:t>ご担当者</a:t>
                      </a:r>
                      <a:endParaRPr kumimoji="1" lang="en-US" altLang="ja-JP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70897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0" dirty="0"/>
                        <a:t>① 受講者 氏名</a:t>
                      </a:r>
                      <a:endParaRPr kumimoji="1" lang="en-US" altLang="ja-JP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17778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0" dirty="0"/>
                        <a:t>　 アドレス</a:t>
                      </a:r>
                      <a:endParaRPr kumimoji="1" lang="en-US" altLang="ja-JP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702166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0" dirty="0"/>
                        <a:t>② 受講者 氏名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47324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b="0" dirty="0"/>
                        <a:t>　 アドレス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39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769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3203</TotalTime>
  <Words>268</Words>
  <Application>Microsoft Office PowerPoint</Application>
  <PresentationFormat>画面に合わせる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楓 和田</dc:creator>
  <cp:lastModifiedBy>理恵 渡會</cp:lastModifiedBy>
  <cp:revision>14</cp:revision>
  <cp:lastPrinted>2025-05-20T03:48:07Z</cp:lastPrinted>
  <dcterms:created xsi:type="dcterms:W3CDTF">2024-05-07T06:00:58Z</dcterms:created>
  <dcterms:modified xsi:type="dcterms:W3CDTF">2026-05-22T06:28:19Z</dcterms:modified>
</cp:coreProperties>
</file>